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88"/>
  </p:normalViewPr>
  <p:slideViewPr>
    <p:cSldViewPr snapToGrid="0" snapToObjects="1">
      <p:cViewPr varScale="1">
        <p:scale>
          <a:sx n="88" d="100"/>
          <a:sy n="88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9A94-BB2A-6D4D-99E2-1AA24F86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934" y="1447799"/>
            <a:ext cx="10470988" cy="3329581"/>
          </a:xfrm>
        </p:spPr>
        <p:txBody>
          <a:bodyPr/>
          <a:lstStyle/>
          <a:p>
            <a:pPr algn="ctr"/>
            <a:r>
              <a:rPr lang="en-US" sz="5400" b="1" dirty="0"/>
              <a:t>Alternate Option </a:t>
            </a:r>
            <a:br>
              <a:rPr lang="en-US" sz="5400" b="1" dirty="0"/>
            </a:br>
            <a:r>
              <a:rPr lang="en-US" sz="5400" b="1" dirty="0"/>
              <a:t>for </a:t>
            </a:r>
            <a:br>
              <a:rPr lang="en-US" sz="5400" b="1" dirty="0"/>
            </a:br>
            <a:r>
              <a:rPr lang="en-US" sz="5400" b="1" dirty="0"/>
              <a:t>La Jolla View Reservoir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219ED-2C7D-BE43-8F75-7EDCB0EFE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3864" y="5834284"/>
            <a:ext cx="4877710" cy="861420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cap="none" dirty="0"/>
              <a:t>ONALD A SCHACHAR, MD, PHD</a:t>
            </a:r>
          </a:p>
          <a:p>
            <a:pPr algn="ctr"/>
            <a:r>
              <a:rPr lang="en-US" cap="none" dirty="0"/>
              <a:t>4-FEB-2021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7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92CA-9AE5-334C-B85C-936E5A95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012" y="221886"/>
            <a:ext cx="8359756" cy="1400530"/>
          </a:xfrm>
        </p:spPr>
        <p:txBody>
          <a:bodyPr/>
          <a:lstStyle/>
          <a:p>
            <a:pPr algn="ctr"/>
            <a:r>
              <a:rPr lang="en-US" b="1" dirty="0"/>
              <a:t>USE LA JOLLA COUNTRY CLUB RESERVOIR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BA30E-D631-7E4D-B218-CE4D59AF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24" y="1853248"/>
            <a:ext cx="6572168" cy="4661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204EE-D902-6F44-8CEC-58AC2E7CABDC}"/>
              </a:ext>
            </a:extLst>
          </p:cNvPr>
          <p:cNvSpPr txBox="1"/>
          <p:nvPr/>
        </p:nvSpPr>
        <p:spPr>
          <a:xfrm>
            <a:off x="8720437" y="3722241"/>
            <a:ext cx="270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PLACE RESERVOIRS UNDERGROUND BELOW THE </a:t>
            </a:r>
          </a:p>
          <a:p>
            <a:pPr algn="ctr"/>
            <a:r>
              <a:rPr lang="en-US" b="1" dirty="0"/>
              <a:t>ACCESS ROAD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CBC5DB-65D6-D745-B613-F6C020D529F0}"/>
              </a:ext>
            </a:extLst>
          </p:cNvPr>
          <p:cNvCxnSpPr/>
          <p:nvPr/>
        </p:nvCxnSpPr>
        <p:spPr>
          <a:xfrm flipH="1">
            <a:off x="6115792" y="4183906"/>
            <a:ext cx="2909455" cy="6493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3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44281-C1FA-8241-9679-9A1F6AC6869A}"/>
              </a:ext>
            </a:extLst>
          </p:cNvPr>
          <p:cNvSpPr/>
          <p:nvPr/>
        </p:nvSpPr>
        <p:spPr>
          <a:xfrm>
            <a:off x="8236533" y="1052654"/>
            <a:ext cx="915892" cy="508453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D6458C-91FE-0F44-806D-BFDAD0E1325F}"/>
              </a:ext>
            </a:extLst>
          </p:cNvPr>
          <p:cNvSpPr>
            <a:spLocks noChangeAspect="1"/>
          </p:cNvSpPr>
          <p:nvPr/>
        </p:nvSpPr>
        <p:spPr>
          <a:xfrm>
            <a:off x="8193968" y="1170205"/>
            <a:ext cx="954011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0A9D6-845D-B44B-8C40-620EFB45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" y="288431"/>
            <a:ext cx="7069279" cy="808046"/>
          </a:xfrm>
        </p:spPr>
        <p:txBody>
          <a:bodyPr/>
          <a:lstStyle/>
          <a:p>
            <a:pPr algn="ctr"/>
            <a:r>
              <a:rPr lang="en-US" sz="3600" b="1" dirty="0"/>
              <a:t>3 UNDERGROUND RESERVOIRS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4FB1E-890B-2B41-941B-3BCF896675BC}"/>
              </a:ext>
            </a:extLst>
          </p:cNvPr>
          <p:cNvSpPr txBox="1"/>
          <p:nvPr/>
        </p:nvSpPr>
        <p:spPr>
          <a:xfrm>
            <a:off x="323054" y="1773430"/>
            <a:ext cx="6673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b="1" dirty="0"/>
              <a:t>30’ DIAMETER BY 100’ DEEP = 528,462 MILLION GALLONS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5 ADJACENT RESERVIORS = 2,642,310 MILLION GALLONS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ALL PIPES PLACED BELOW EXISTING STREETS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6FCF4-2603-5F43-AF57-659B4D970CF4}"/>
              </a:ext>
            </a:extLst>
          </p:cNvPr>
          <p:cNvSpPr txBox="1"/>
          <p:nvPr/>
        </p:nvSpPr>
        <p:spPr>
          <a:xfrm>
            <a:off x="8014862" y="692454"/>
            <a:ext cx="131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ACCESS ROAD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74A8FE-9385-884D-9D28-8BE979157EC8}"/>
              </a:ext>
            </a:extLst>
          </p:cNvPr>
          <p:cNvCxnSpPr/>
          <p:nvPr/>
        </p:nvCxnSpPr>
        <p:spPr>
          <a:xfrm>
            <a:off x="8201401" y="6289942"/>
            <a:ext cx="100584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D47AE0-E4D9-A94F-93E1-328510356A1C}"/>
              </a:ext>
            </a:extLst>
          </p:cNvPr>
          <p:cNvCxnSpPr/>
          <p:nvPr/>
        </p:nvCxnSpPr>
        <p:spPr>
          <a:xfrm>
            <a:off x="9545790" y="1052654"/>
            <a:ext cx="3602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7E0389-380F-DB43-AC5D-377C98EB5475}"/>
              </a:ext>
            </a:extLst>
          </p:cNvPr>
          <p:cNvCxnSpPr/>
          <p:nvPr/>
        </p:nvCxnSpPr>
        <p:spPr>
          <a:xfrm>
            <a:off x="9545785" y="6123423"/>
            <a:ext cx="3602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7BD19D-E004-1E4A-B020-CBBB0D9A183D}"/>
              </a:ext>
            </a:extLst>
          </p:cNvPr>
          <p:cNvCxnSpPr>
            <a:cxnSpLocks/>
          </p:cNvCxnSpPr>
          <p:nvPr/>
        </p:nvCxnSpPr>
        <p:spPr>
          <a:xfrm>
            <a:off x="9725894" y="1052654"/>
            <a:ext cx="0" cy="507067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9A8DAF-A642-ED4D-958F-58DAEB90CF4A}"/>
              </a:ext>
            </a:extLst>
          </p:cNvPr>
          <p:cNvSpPr txBox="1"/>
          <p:nvPr/>
        </p:nvSpPr>
        <p:spPr>
          <a:xfrm rot="5400000">
            <a:off x="9377654" y="339671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~ </a:t>
            </a:r>
            <a:r>
              <a:rPr lang="en-US" b="1" dirty="0"/>
              <a:t>160 feet</a:t>
            </a:r>
            <a:endParaRPr lang="en-US" sz="12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879952-D928-5748-9E93-42A0627A68CB}"/>
              </a:ext>
            </a:extLst>
          </p:cNvPr>
          <p:cNvSpPr>
            <a:spLocks noChangeAspect="1"/>
          </p:cNvSpPr>
          <p:nvPr/>
        </p:nvSpPr>
        <p:spPr>
          <a:xfrm>
            <a:off x="8217473" y="4078958"/>
            <a:ext cx="954011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7EDE77-23AF-9743-BFC6-EDB652B0A4D4}"/>
              </a:ext>
            </a:extLst>
          </p:cNvPr>
          <p:cNvSpPr txBox="1"/>
          <p:nvPr/>
        </p:nvSpPr>
        <p:spPr>
          <a:xfrm>
            <a:off x="8128995" y="6362512"/>
            <a:ext cx="127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 30 feet</a:t>
            </a:r>
            <a:endParaRPr lang="en-US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304703-F27A-BF4A-A12C-9D1B2CAFE7BC}"/>
              </a:ext>
            </a:extLst>
          </p:cNvPr>
          <p:cNvSpPr txBox="1"/>
          <p:nvPr/>
        </p:nvSpPr>
        <p:spPr>
          <a:xfrm>
            <a:off x="8286887" y="4289936"/>
            <a:ext cx="862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RESERVOIR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30’ DIAMETER 100’ DEEP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5AADB3-EB7B-C24A-AE70-5F1BD78ADC63}"/>
              </a:ext>
            </a:extLst>
          </p:cNvPr>
          <p:cNvSpPr>
            <a:spLocks noChangeAspect="1"/>
          </p:cNvSpPr>
          <p:nvPr/>
        </p:nvSpPr>
        <p:spPr>
          <a:xfrm>
            <a:off x="8195808" y="5046635"/>
            <a:ext cx="954011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F0D567-1CCD-CC49-90B8-3C1E448ECD8F}"/>
              </a:ext>
            </a:extLst>
          </p:cNvPr>
          <p:cNvSpPr txBox="1"/>
          <p:nvPr/>
        </p:nvSpPr>
        <p:spPr>
          <a:xfrm>
            <a:off x="8283049" y="1381236"/>
            <a:ext cx="862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RESERVOIR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30’ DIAMETER 100’ DEEP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7237CC-48DF-914F-A746-EDFB748AECAB}"/>
              </a:ext>
            </a:extLst>
          </p:cNvPr>
          <p:cNvSpPr>
            <a:spLocks noChangeAspect="1"/>
          </p:cNvSpPr>
          <p:nvPr/>
        </p:nvSpPr>
        <p:spPr>
          <a:xfrm>
            <a:off x="8217464" y="3090548"/>
            <a:ext cx="954011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7DD7A1-2D4E-6243-AAA8-17A57CBA6CA2}"/>
              </a:ext>
            </a:extLst>
          </p:cNvPr>
          <p:cNvSpPr txBox="1"/>
          <p:nvPr/>
        </p:nvSpPr>
        <p:spPr>
          <a:xfrm>
            <a:off x="8238310" y="5294300"/>
            <a:ext cx="862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RESERVOIR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30’ DIAMETER 100’ DEEP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9815BE-FB69-2347-AC33-57CF35B5C78C}"/>
              </a:ext>
            </a:extLst>
          </p:cNvPr>
          <p:cNvSpPr txBox="1"/>
          <p:nvPr/>
        </p:nvSpPr>
        <p:spPr>
          <a:xfrm>
            <a:off x="8289493" y="3333440"/>
            <a:ext cx="862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RESERVOIR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30’ DIAMETER 100’ DEEP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E81F56-89C6-8440-873E-0A00C5BCE250}"/>
              </a:ext>
            </a:extLst>
          </p:cNvPr>
          <p:cNvSpPr>
            <a:spLocks noChangeAspect="1"/>
          </p:cNvSpPr>
          <p:nvPr/>
        </p:nvSpPr>
        <p:spPr>
          <a:xfrm>
            <a:off x="8204823" y="2135307"/>
            <a:ext cx="954011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F6C044-97DE-0C42-A83A-7F1EC5BEE445}"/>
              </a:ext>
            </a:extLst>
          </p:cNvPr>
          <p:cNvSpPr txBox="1"/>
          <p:nvPr/>
        </p:nvSpPr>
        <p:spPr>
          <a:xfrm>
            <a:off x="8250362" y="2320095"/>
            <a:ext cx="862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RESERVOIR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30’ DIAMETER 100’ DEEP</a:t>
            </a:r>
          </a:p>
        </p:txBody>
      </p:sp>
    </p:spTree>
    <p:extLst>
      <p:ext uri="{BB962C8B-B14F-4D97-AF65-F5344CB8AC3E}">
        <p14:creationId xmlns:p14="http://schemas.microsoft.com/office/powerpoint/2010/main" val="363683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1562-E785-2F40-9714-59A8A101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86632-4973-964A-AD56-6024E2B6B3EB}"/>
              </a:ext>
            </a:extLst>
          </p:cNvPr>
          <p:cNvSpPr txBox="1"/>
          <p:nvPr/>
        </p:nvSpPr>
        <p:spPr>
          <a:xfrm>
            <a:off x="646111" y="1385449"/>
            <a:ext cx="991985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SITE HAS HAD ENVIRONMENTAL IMPACT REVIEW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HIGHER HYDROSTATIC PRESSURE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5 RESERVOIRS OFFER A SAFETY BACK UP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ALL PIPES BELOW EXISTING STREETS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OLD RESERVIORS REMOVED FROM LA JOLLA VIEW PARK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REMOVE TOWERS FROM LA JOLLA VIEW PARK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LA JOLLA VIEW PARK RETURNS TO NATRUAL BEAUTY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LESS EXPENSIVE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MAY TAKE LESS TIME</a:t>
            </a:r>
          </a:p>
          <a:p>
            <a:pPr>
              <a:spcAft>
                <a:spcPts val="1200"/>
              </a:spcAft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031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152</Words>
  <Application>Microsoft Macintosh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Alternate Option  for  La Jolla View Reservoir</vt:lpstr>
      <vt:lpstr>USE LA JOLLA COUNTRY CLUB RESERVOIR SITE</vt:lpstr>
      <vt:lpstr>3 UNDERGROUND RESERVOIRS</vt:lpstr>
      <vt:lpstr>ADVANTAGES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Option  for  La Jolla View Reservoir</dc:title>
  <dc:creator>Microsoft Office User</dc:creator>
  <cp:lastModifiedBy>Microsoft Office User</cp:lastModifiedBy>
  <cp:revision>12</cp:revision>
  <dcterms:created xsi:type="dcterms:W3CDTF">2021-02-04T21:01:08Z</dcterms:created>
  <dcterms:modified xsi:type="dcterms:W3CDTF">2021-02-05T00:33:01Z</dcterms:modified>
</cp:coreProperties>
</file>